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7" r:id="rId2"/>
    <p:sldId id="257" r:id="rId3"/>
    <p:sldId id="278" r:id="rId4"/>
    <p:sldId id="279" r:id="rId5"/>
    <p:sldId id="280" r:id="rId6"/>
    <p:sldId id="281" r:id="rId7"/>
    <p:sldId id="284" r:id="rId8"/>
    <p:sldId id="282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 Julien" initials="MJ" lastIdx="1" clrIdx="0">
    <p:extLst>
      <p:ext uri="{19B8F6BF-5375-455C-9EA6-DF929625EA0E}">
        <p15:presenceInfo xmlns:p15="http://schemas.microsoft.com/office/powerpoint/2012/main" userId="S::marc.julien@cegeplimoilou.ca::708fc4f5-e8ad-4f60-8fea-01e6a25989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3" autoAdjust="0"/>
    <p:restoredTop sz="94663"/>
  </p:normalViewPr>
  <p:slideViewPr>
    <p:cSldViewPr snapToGrid="0">
      <p:cViewPr varScale="1">
        <p:scale>
          <a:sx n="69" d="100"/>
          <a:sy n="69" d="100"/>
        </p:scale>
        <p:origin x="6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DBBB7-A2E1-428D-B095-CA378736BC5A}" type="datetime4">
              <a:rPr lang="fr-CA" smtClean="0"/>
              <a:t>16 juillet 2020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2A6BA-AEE5-4A66-A849-2A0348FBE1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7157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08T14:55:42.06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EEF98-2CFB-4528-AB95-841C4352B326}" type="datetime4">
              <a:rPr lang="fr-CA" smtClean="0"/>
              <a:t>16 juillet 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B9E7F-A98C-44A2-953C-81621147E5D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2454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3615-C7B5-40FD-925E-342AC77807EA}" type="datetime4">
              <a:rPr lang="fr-CA" smtClean="0"/>
              <a:t>16 juillet 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DFD1F-1C41-4430-88B4-D016F2EC9C3E}" type="datetime4">
              <a:rPr lang="fr-CA" smtClean="0"/>
              <a:t>16 juillet 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0E67-3727-49FB-86A1-0A49041C0689}" type="datetime4">
              <a:rPr lang="fr-CA" smtClean="0"/>
              <a:t>16 juillet 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66B6-3E5C-43CC-94F7-8F7B139C5F2E}" type="datetime4">
              <a:rPr lang="fr-CA" smtClean="0"/>
              <a:t>16 juillet 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BA5C-F22B-4D48-A984-CB5E6B0D51A5}" type="datetime4">
              <a:rPr lang="fr-CA" smtClean="0"/>
              <a:t>16 juillet 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4FABC-8D81-42C0-A32F-52A144161AA8}" type="datetime4">
              <a:rPr lang="fr-CA" smtClean="0"/>
              <a:t>16 juillet 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6683-068E-47E7-96F0-8B80C75FCA74}" type="datetime4">
              <a:rPr lang="fr-CA" smtClean="0"/>
              <a:t>16 juillet 2020</a:t>
            </a:fld>
            <a:endParaRPr lang="de-D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7008-144B-4A3A-8EED-562E480ADDB2}" type="datetime4">
              <a:rPr lang="fr-CA" smtClean="0"/>
              <a:t>16 juillet 2020</a:t>
            </a:fld>
            <a:endParaRPr lang="de-D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B88-40D2-479B-AD26-6E6CFCB5BEB6}" type="datetime4">
              <a:rPr lang="fr-CA" smtClean="0"/>
              <a:t>16 juillet 2020</a:t>
            </a:fld>
            <a:endParaRPr lang="de-D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BCBCE-71B3-4636-916A-90AB9CFF50A1}" type="datetime4">
              <a:rPr lang="fr-CA" smtClean="0"/>
              <a:t>16 juillet 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7D23-0F2B-4133-9B1B-017CC67C1441}" type="datetime4">
              <a:rPr lang="fr-CA" smtClean="0"/>
              <a:t>16 juillet 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8CDE9-C5F4-4B58-B5C8-9AD87582C22C}" type="datetime4">
              <a:rPr lang="fr-CA" smtClean="0"/>
              <a:t>16 juillet 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ondiapason.ca/fichiers/OutilBibliographique/index_APA.ph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customXml" Target="../ink/ink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C6fY6RchNk4?feature=oembed" TargetMode="External"/><Relationship Id="rId5" Type="http://schemas.openxmlformats.org/officeDocument/2006/relationships/slide" Target="slide8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fr/ottawa-parlement-canada-815375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youtube.com/watch?v=C6fY6RchNk4&amp;feature=fvsr" TargetMode="External"/><Relationship Id="rId5" Type="http://schemas.openxmlformats.org/officeDocument/2006/relationships/hyperlink" Target="http://www.tourisme.gouv.qc.ca/publications/media/document/etudes-statistiques/Profil-AutresEurope-2011.pdf" TargetMode="External"/><Relationship Id="rId4" Type="http://schemas.openxmlformats.org/officeDocument/2006/relationships/hyperlink" Target="https://www.inspq.qc.ca/sante-voyage/guide/risques/zika/preven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C10B01D6-873E-4541-BD0E-E2FF6582E1E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578348"/>
            <a:ext cx="12192000" cy="23996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Logo Diapason">
            <a:extLst>
              <a:ext uri="{FF2B5EF4-FFF2-40B4-BE49-F238E27FC236}">
                <a16:creationId xmlns:a16="http://schemas.microsoft.com/office/drawing/2014/main" id="{5F02AE9C-321D-0B4A-AB80-6848D40FBE5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31" y="511174"/>
            <a:ext cx="3504480" cy="720000"/>
          </a:xfrm>
          <a:prstGeom prst="rect">
            <a:avLst/>
          </a:prstGeom>
        </p:spPr>
      </p:pic>
      <p:sp>
        <p:nvSpPr>
          <p:cNvPr id="6" name="Titre 1">
            <a:extLst>
              <a:ext uri="{FF2B5EF4-FFF2-40B4-BE49-F238E27FC236}">
                <a16:creationId xmlns:a16="http://schemas.microsoft.com/office/drawing/2014/main" id="{7CAFDD80-D0EE-2F42-BF95-306ED41B617A}"/>
              </a:ext>
            </a:extLst>
          </p:cNvPr>
          <p:cNvSpPr>
            <a:spLocks noGrp="1" noChangeAspect="1"/>
          </p:cNvSpPr>
          <p:nvPr/>
        </p:nvSpPr>
        <p:spPr>
          <a:xfrm>
            <a:off x="940794" y="1418677"/>
            <a:ext cx="10186245" cy="72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</a:pPr>
            <a:r>
              <a:rPr lang="fr-CA" sz="3200" b="1" kern="0" dirty="0">
                <a:solidFill>
                  <a:srgbClr val="00B4D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 citer vos sources dans une présentation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A7C7B64-95A7-9949-B06D-C8FE87DC036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909"/>
          <a:stretch/>
        </p:blipFill>
        <p:spPr>
          <a:xfrm>
            <a:off x="371649" y="1204681"/>
            <a:ext cx="474323" cy="1080000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CB7190AB-7242-4D4C-80F1-6BB2A130EC2D}"/>
              </a:ext>
            </a:extLst>
          </p:cNvPr>
          <p:cNvSpPr txBox="1">
            <a:spLocks/>
          </p:cNvSpPr>
          <p:nvPr/>
        </p:nvSpPr>
        <p:spPr>
          <a:xfrm>
            <a:off x="2034540" y="5852493"/>
            <a:ext cx="8547783" cy="458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1400" dirty="0">
                <a:ea typeface="+mn-lt"/>
                <a:cs typeface="+mn-lt"/>
              </a:rPr>
              <a:t> </a:t>
            </a:r>
            <a:r>
              <a:rPr lang="de-DE" sz="1400" dirty="0">
                <a:ea typeface="+mn-lt"/>
                <a:cs typeface="+mn-lt"/>
                <a:hlinkClick r:id="rId4"/>
              </a:rPr>
              <a:t>Licence Creative Commons : Pas d’utilisation commerciale - Partage dans les mêmes </a:t>
            </a:r>
            <a:r>
              <a:rPr lang="de-DE" sz="1400" dirty="0" err="1">
                <a:ea typeface="+mn-lt"/>
                <a:cs typeface="+mn-lt"/>
                <a:hlinkClick r:id="rId4"/>
              </a:rPr>
              <a:t>conditions</a:t>
            </a:r>
            <a:r>
              <a:rPr lang="de-DE" sz="1400" dirty="0">
                <a:ea typeface="+mn-lt"/>
                <a:cs typeface="+mn-lt"/>
              </a:rPr>
              <a:t>.</a:t>
            </a:r>
          </a:p>
        </p:txBody>
      </p:sp>
      <p:pic>
        <p:nvPicPr>
          <p:cNvPr id="11" name="Image 4">
            <a:extLst>
              <a:ext uri="{FF2B5EF4-FFF2-40B4-BE49-F238E27FC236}">
                <a16:creationId xmlns:a16="http://schemas.microsoft.com/office/drawing/2014/main" id="{D5F8B19E-4F78-5B47-9262-B120A0AC59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158" y="5944952"/>
            <a:ext cx="838200" cy="295275"/>
          </a:xfrm>
          <a:prstGeom prst="rect">
            <a:avLst/>
          </a:prstGeom>
        </p:spPr>
      </p:pic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9871117" y="6322037"/>
            <a:ext cx="1255922" cy="365125"/>
          </a:xfrm>
        </p:spPr>
        <p:txBody>
          <a:bodyPr/>
          <a:lstStyle/>
          <a:p>
            <a:pPr algn="r"/>
            <a:fld id="{D488C855-7745-41A4-86FC-62321AFED324}" type="datetime4">
              <a:rPr lang="fr-CA" smtClean="0"/>
              <a:pPr algn="r"/>
              <a:t>16 juillet 2020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06786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9166D199-5BD0-9E43-8D32-9FC0770E088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148590"/>
            <a:ext cx="12192000" cy="160641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FB82FE9-8307-4E40-B4C8-B4499DEBC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Explication générale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A55420FA-0A42-8146-9EF7-B7E79ED82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885" y="2079171"/>
            <a:ext cx="10984230" cy="40603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fr-CA" sz="2400" dirty="0">
                <a:cs typeface="Calibri"/>
              </a:rPr>
              <a:t>Comme pour un travail écrit, il est nécessaire de présenter les sources utilisées dans une présentation PowerPoint. Vous devez donner les références </a:t>
            </a:r>
            <a:r>
              <a:rPr lang="fr-CA" sz="2400" dirty="0" smtClean="0">
                <a:cs typeface="Calibri"/>
              </a:rPr>
              <a:t>pour :</a:t>
            </a:r>
            <a:endParaRPr lang="fr-CA" sz="2400" dirty="0">
              <a:cs typeface="Calibri"/>
            </a:endParaRPr>
          </a:p>
          <a:p>
            <a:pPr marL="0" indent="0" algn="just">
              <a:buNone/>
            </a:pPr>
            <a:r>
              <a:rPr lang="fr-CA" sz="2400" dirty="0">
                <a:cs typeface="Calibri"/>
              </a:rPr>
              <a:t>	</a:t>
            </a:r>
            <a:r>
              <a:rPr lang="fr-CA" sz="1900" dirty="0">
                <a:cs typeface="Calibri"/>
              </a:rPr>
              <a:t>Une </a:t>
            </a:r>
            <a:r>
              <a:rPr lang="fr-CA" sz="1900" dirty="0" smtClean="0">
                <a:cs typeface="Calibri"/>
              </a:rPr>
              <a:t>citation;</a:t>
            </a:r>
            <a:endParaRPr lang="fr-CA" sz="1900" dirty="0">
              <a:cs typeface="Calibri"/>
            </a:endParaRPr>
          </a:p>
          <a:p>
            <a:pPr marL="0" indent="0" algn="just">
              <a:buNone/>
            </a:pPr>
            <a:r>
              <a:rPr lang="fr-CA" sz="1900" dirty="0">
                <a:cs typeface="Calibri"/>
              </a:rPr>
              <a:t>	Une </a:t>
            </a:r>
            <a:r>
              <a:rPr lang="fr-CA" sz="1900" dirty="0" smtClean="0">
                <a:cs typeface="Calibri"/>
              </a:rPr>
              <a:t>paraphrase;</a:t>
            </a:r>
            <a:endParaRPr lang="fr-CA" sz="1900" dirty="0">
              <a:cs typeface="Calibri"/>
            </a:endParaRPr>
          </a:p>
          <a:p>
            <a:pPr marL="0" indent="0" algn="just">
              <a:buNone/>
            </a:pPr>
            <a:r>
              <a:rPr lang="fr-CA" sz="1900" dirty="0">
                <a:cs typeface="Calibri"/>
              </a:rPr>
              <a:t>	Une </a:t>
            </a:r>
            <a:r>
              <a:rPr lang="fr-CA" sz="1900" dirty="0" smtClean="0">
                <a:cs typeface="Calibri"/>
              </a:rPr>
              <a:t>image;</a:t>
            </a:r>
            <a:endParaRPr lang="fr-CA" sz="1900" dirty="0">
              <a:cs typeface="Calibri"/>
            </a:endParaRPr>
          </a:p>
          <a:p>
            <a:pPr marL="0" indent="0" algn="just">
              <a:buNone/>
            </a:pPr>
            <a:r>
              <a:rPr lang="fr-CA" sz="1900" dirty="0">
                <a:cs typeface="Calibri"/>
              </a:rPr>
              <a:t>	Un tableau, une figure, un </a:t>
            </a:r>
            <a:r>
              <a:rPr lang="fr-CA" sz="1900" dirty="0" smtClean="0">
                <a:cs typeface="Calibri"/>
              </a:rPr>
              <a:t>graphique; </a:t>
            </a:r>
            <a:endParaRPr lang="fr-CA" sz="1900" dirty="0">
              <a:cs typeface="Calibri"/>
            </a:endParaRPr>
          </a:p>
          <a:p>
            <a:pPr marL="0" indent="0" algn="just">
              <a:buNone/>
            </a:pPr>
            <a:r>
              <a:rPr lang="fr-CA" sz="1900" dirty="0">
                <a:cs typeface="Calibri"/>
              </a:rPr>
              <a:t>	Un </a:t>
            </a:r>
            <a:r>
              <a:rPr lang="fr-CA" sz="1900" dirty="0" smtClean="0">
                <a:cs typeface="Calibri"/>
              </a:rPr>
              <a:t>vidéo ou un extrait sonore.</a:t>
            </a:r>
            <a:endParaRPr lang="fr-CA" sz="1900" dirty="0">
              <a:cs typeface="Calibri"/>
            </a:endParaRPr>
          </a:p>
          <a:p>
            <a:pPr marL="0" indent="0" algn="just">
              <a:buNone/>
            </a:pPr>
            <a:endParaRPr lang="fr-CA" sz="1900" dirty="0">
              <a:cs typeface="Calibri"/>
            </a:endParaRPr>
          </a:p>
          <a:p>
            <a:pPr marL="0" indent="0" algn="just">
              <a:buNone/>
            </a:pPr>
            <a:r>
              <a:rPr lang="fr-CA" sz="2400" dirty="0">
                <a:cs typeface="Calibri"/>
              </a:rPr>
              <a:t>De plus, à la fin de votre présentation, une </a:t>
            </a:r>
            <a:r>
              <a:rPr lang="fr-CA" sz="2400" dirty="0">
                <a:cs typeface="Calibri"/>
                <a:hlinkClick r:id="rId3" action="ppaction://hlinksldjump"/>
              </a:rPr>
              <a:t>médiagraphie</a:t>
            </a:r>
            <a:r>
              <a:rPr lang="fr-CA" sz="2400" dirty="0">
                <a:cs typeface="Calibri"/>
              </a:rPr>
              <a:t> doit être présente.</a:t>
            </a:r>
          </a:p>
          <a:p>
            <a:pPr marL="0" indent="0">
              <a:buNone/>
            </a:pPr>
            <a:r>
              <a:rPr lang="fr-CA" sz="2400" dirty="0">
                <a:cs typeface="Calibri"/>
              </a:rPr>
              <a:t>Pour plus de précisions, consulter l’</a:t>
            </a:r>
            <a:r>
              <a:rPr lang="fr-CA" sz="2400" dirty="0">
                <a:cs typeface="Calibri"/>
                <a:hlinkClick r:id="rId4"/>
              </a:rPr>
              <a:t>outil bibliographique APA</a:t>
            </a:r>
            <a:r>
              <a:rPr lang="fr-CA" sz="2400" dirty="0">
                <a:cs typeface="Calibri"/>
              </a:rPr>
              <a:t>.</a:t>
            </a:r>
          </a:p>
          <a:p>
            <a:pPr marL="0" indent="0">
              <a:buNone/>
            </a:pPr>
            <a:endParaRPr lang="fr-FR" sz="2400" dirty="0">
              <a:cs typeface="Calibri"/>
            </a:endParaRPr>
          </a:p>
        </p:txBody>
      </p:sp>
      <p:sp>
        <p:nvSpPr>
          <p:cNvPr id="9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11160087" y="6334316"/>
            <a:ext cx="678454" cy="365125"/>
          </a:xfrm>
        </p:spPr>
        <p:txBody>
          <a:bodyPr/>
          <a:lstStyle/>
          <a:p>
            <a:fld id="{27C6CCC6-2BE5-4E42-96A4-D1E8E81A3D8E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31634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9166D199-5BD0-9E43-8D32-9FC0770E088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148590"/>
            <a:ext cx="12192000" cy="160641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FB82FE9-8307-4E40-B4C8-B4499DEBC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une citation textuelle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A55420FA-0A42-8146-9EF7-B7E79ED82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885" y="1755003"/>
            <a:ext cx="11300536" cy="287994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r-FR" sz="2400" dirty="0">
              <a:cs typeface="Calibri"/>
            </a:endParaRPr>
          </a:p>
          <a:p>
            <a:pPr marL="0" indent="0">
              <a:buNone/>
            </a:pPr>
            <a:r>
              <a:rPr lang="en-US" sz="2400" dirty="0" smtClean="0">
                <a:cs typeface="Calibri"/>
              </a:rPr>
              <a:t>« </a:t>
            </a:r>
            <a:r>
              <a:rPr lang="fr-CA" sz="2400" dirty="0" smtClean="0"/>
              <a:t>À </a:t>
            </a:r>
            <a:r>
              <a:rPr lang="fr-CA" sz="2400" dirty="0"/>
              <a:t>l'heure actuelle, il n'existe aucun vaccin contre le virus Zika. En l’absence de traitement spécifique, l’accent doit être mis sur la prévention de l’infection » (Institut national de santé publique du Québec, 2019, paragr. 1).</a:t>
            </a:r>
            <a:endParaRPr lang="fr-FR" sz="2400" dirty="0">
              <a:cs typeface="Calibri"/>
            </a:endParaRPr>
          </a:p>
        </p:txBody>
      </p:sp>
      <p:sp>
        <p:nvSpPr>
          <p:cNvPr id="9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11160087" y="6334316"/>
            <a:ext cx="678454" cy="365125"/>
          </a:xfrm>
        </p:spPr>
        <p:txBody>
          <a:bodyPr/>
          <a:lstStyle/>
          <a:p>
            <a:fld id="{27C6CCC6-2BE5-4E42-96A4-D1E8E81A3D8E}" type="slidenum">
              <a:rPr lang="de-DE" smtClean="0"/>
              <a:t>3</a:t>
            </a:fld>
            <a:endParaRPr lang="de-DE" dirty="0"/>
          </a:p>
        </p:txBody>
      </p:sp>
      <p:sp>
        <p:nvSpPr>
          <p:cNvPr id="6" name="Rectangle à coins arrondis 3">
            <a:extLst>
              <a:ext uri="{FF2B5EF4-FFF2-40B4-BE49-F238E27FC236}">
                <a16:creationId xmlns:a16="http://schemas.microsoft.com/office/drawing/2014/main" id="{FCA79D28-3F88-42D0-8B5F-F4D9D7A7229F}"/>
              </a:ext>
            </a:extLst>
          </p:cNvPr>
          <p:cNvSpPr/>
          <p:nvPr/>
        </p:nvSpPr>
        <p:spPr>
          <a:xfrm>
            <a:off x="1564415" y="4055141"/>
            <a:ext cx="8850086" cy="1519367"/>
          </a:xfrm>
          <a:prstGeom prst="wedgeRoundRectCallout">
            <a:avLst>
              <a:gd name="adj1" fmla="val -14854"/>
              <a:gd name="adj2" fmla="val -90741"/>
              <a:gd name="adj3" fmla="val 16667"/>
            </a:avLst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fr-CA" dirty="0">
                <a:ea typeface="Times New Roman" panose="02020603050405020304" pitchFamily="18" charset="0"/>
              </a:rPr>
              <a:t>L</a:t>
            </a:r>
            <a:r>
              <a:rPr lang="fr-CA" dirty="0">
                <a:effectLst/>
                <a:ea typeface="Times New Roman" panose="02020603050405020304" pitchFamily="18" charset="0"/>
              </a:rPr>
              <a:t>es guillemets encadrent le texte cité. À la suite du texte cité, inscrire entre parenthèses le </a:t>
            </a:r>
            <a:r>
              <a:rPr lang="fr-CA" dirty="0">
                <a:ea typeface="Times New Roman" panose="02020603050405020304" pitchFamily="18" charset="0"/>
              </a:rPr>
              <a:t>nom de l’auteur</a:t>
            </a:r>
            <a:r>
              <a:rPr lang="fr-CA" dirty="0">
                <a:effectLst/>
                <a:ea typeface="Times New Roman" panose="02020603050405020304" pitchFamily="18" charset="0"/>
              </a:rPr>
              <a:t>, </a:t>
            </a:r>
            <a:r>
              <a:rPr lang="fr-CA" dirty="0">
                <a:ea typeface="Times New Roman" panose="02020603050405020304" pitchFamily="18" charset="0"/>
              </a:rPr>
              <a:t>l’année de publication</a:t>
            </a:r>
            <a:r>
              <a:rPr lang="fr-CA" dirty="0">
                <a:effectLst/>
                <a:ea typeface="Times New Roman" panose="02020603050405020304" pitchFamily="18" charset="0"/>
              </a:rPr>
              <a:t> ainsi que le paragraphe d’où est tiré le texte. </a:t>
            </a:r>
          </a:p>
          <a:p>
            <a:pPr>
              <a:spcAft>
                <a:spcPts val="0"/>
              </a:spcAft>
            </a:pPr>
            <a:endParaRPr lang="fr-CA" dirty="0">
              <a:effectLst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CA" dirty="0">
                <a:effectLst/>
                <a:ea typeface="Times New Roman" panose="02020603050405020304" pitchFamily="18" charset="0"/>
              </a:rPr>
              <a:t>La référence complète doit être inscrite en </a:t>
            </a:r>
            <a:r>
              <a:rPr lang="fr-CA" dirty="0">
                <a:effectLst/>
                <a:ea typeface="Times New Roman" panose="02020603050405020304" pitchFamily="18" charset="0"/>
                <a:hlinkClick r:id="rId3" action="ppaction://hlinksldjump"/>
              </a:rPr>
              <a:t>médiagraphie</a:t>
            </a:r>
            <a:r>
              <a:rPr lang="fr-CA" dirty="0">
                <a:effectLst/>
                <a:ea typeface="Times New Roman" panose="02020603050405020304" pitchFamily="18" charset="0"/>
              </a:rPr>
              <a:t>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Encre 2">
                <a:extLst>
                  <a:ext uri="{FF2B5EF4-FFF2-40B4-BE49-F238E27FC236}">
                    <a16:creationId xmlns:a16="http://schemas.microsoft.com/office/drawing/2014/main" id="{2FCD9F3C-F5B5-C84A-94D2-BAFB39FBFCE0}"/>
                  </a:ext>
                </a:extLst>
              </p14:cNvPr>
              <p14:cNvContentPartPr/>
              <p14:nvPr/>
            </p14:nvContentPartPr>
            <p14:xfrm>
              <a:off x="8018469" y="4669954"/>
              <a:ext cx="360" cy="360"/>
            </p14:xfrm>
          </p:contentPart>
        </mc:Choice>
        <mc:Fallback xmlns="">
          <p:pic>
            <p:nvPicPr>
              <p:cNvPr id="3" name="Encre 2">
                <a:extLst>
                  <a:ext uri="{FF2B5EF4-FFF2-40B4-BE49-F238E27FC236}">
                    <a16:creationId xmlns:a16="http://schemas.microsoft.com/office/drawing/2014/main" id="{2FCD9F3C-F5B5-C84A-94D2-BAFB39FBFCE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009469" y="4660954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D4610F5D-1564-3B43-B864-8B1850A47EBD}"/>
              </a:ext>
            </a:extLst>
          </p:cNvPr>
          <p:cNvSpPr/>
          <p:nvPr/>
        </p:nvSpPr>
        <p:spPr>
          <a:xfrm>
            <a:off x="603885" y="2884887"/>
            <a:ext cx="6843517" cy="360000"/>
          </a:xfrm>
          <a:prstGeom prst="rect">
            <a:avLst/>
          </a:prstGeom>
          <a:solidFill>
            <a:srgbClr val="00B0F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lt1">
                  <a:alpha val="50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A9763F-9A25-40C7-BF07-EDFEF790C06E}"/>
              </a:ext>
            </a:extLst>
          </p:cNvPr>
          <p:cNvSpPr/>
          <p:nvPr/>
        </p:nvSpPr>
        <p:spPr>
          <a:xfrm>
            <a:off x="10201619" y="2565257"/>
            <a:ext cx="1297694" cy="360000"/>
          </a:xfrm>
          <a:prstGeom prst="rect">
            <a:avLst/>
          </a:prstGeom>
          <a:solidFill>
            <a:srgbClr val="00B0F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lt1">
                  <a:alpha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712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9166D199-5BD0-9E43-8D32-9FC0770E088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148590"/>
            <a:ext cx="12192000" cy="160641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FB82FE9-8307-4E40-B4C8-B4499DEBC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une paraphrase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A55420FA-0A42-8146-9EF7-B7E79ED82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885" y="1776269"/>
            <a:ext cx="10984230" cy="16064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r-FR" sz="2400" dirty="0">
              <a:cs typeface="Calibri"/>
            </a:endParaRPr>
          </a:p>
          <a:p>
            <a:pPr marL="0" indent="0">
              <a:buNone/>
            </a:pPr>
            <a:r>
              <a:rPr lang="fr-CA" sz="2400" dirty="0"/>
              <a:t>Les changements technologiques exigent aussi des changements dans la gestion des ressources humaines (Turgeon et </a:t>
            </a:r>
            <a:r>
              <a:rPr lang="fr-CA" sz="2400" dirty="0" err="1"/>
              <a:t>Lamaute</a:t>
            </a:r>
            <a:r>
              <a:rPr lang="fr-CA" sz="2400" dirty="0"/>
              <a:t>, 2002, p. 350).</a:t>
            </a:r>
            <a:endParaRPr lang="fr-FR" sz="2400" dirty="0">
              <a:cs typeface="Calibri"/>
            </a:endParaRPr>
          </a:p>
        </p:txBody>
      </p:sp>
      <p:sp>
        <p:nvSpPr>
          <p:cNvPr id="9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11160087" y="6334316"/>
            <a:ext cx="678454" cy="365125"/>
          </a:xfrm>
        </p:spPr>
        <p:txBody>
          <a:bodyPr/>
          <a:lstStyle/>
          <a:p>
            <a:fld id="{27C6CCC6-2BE5-4E42-96A4-D1E8E81A3D8E}" type="slidenum">
              <a:rPr lang="de-DE" smtClean="0"/>
              <a:t>4</a:t>
            </a:fld>
            <a:endParaRPr lang="de-DE" dirty="0"/>
          </a:p>
        </p:txBody>
      </p:sp>
      <p:sp>
        <p:nvSpPr>
          <p:cNvPr id="6" name="Rectangle à coins arrondis 3">
            <a:extLst>
              <a:ext uri="{FF2B5EF4-FFF2-40B4-BE49-F238E27FC236}">
                <a16:creationId xmlns:a16="http://schemas.microsoft.com/office/drawing/2014/main" id="{0EB2FAE1-E254-4654-8CC6-F4BE7E3C3854}"/>
              </a:ext>
            </a:extLst>
          </p:cNvPr>
          <p:cNvSpPr/>
          <p:nvPr/>
        </p:nvSpPr>
        <p:spPr>
          <a:xfrm>
            <a:off x="2149749" y="3659207"/>
            <a:ext cx="9010338" cy="2675109"/>
          </a:xfrm>
          <a:prstGeom prst="wedgeRoundRectCallout">
            <a:avLst>
              <a:gd name="adj1" fmla="val -11491"/>
              <a:gd name="adj2" fmla="val -70490"/>
              <a:gd name="adj3" fmla="val 16667"/>
            </a:avLst>
          </a:prstGeom>
          <a:ln w="38100"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fr-CA" dirty="0">
                <a:effectLst/>
                <a:ea typeface="Times New Roman" panose="02020603050405020304" pitchFamily="18" charset="0"/>
              </a:rPr>
              <a:t>Lorsque vous reprenez les idées d’un auteur dans vos propres mots, vous devez mentionner le document d’où est tirée l’information. </a:t>
            </a:r>
          </a:p>
          <a:p>
            <a:pPr>
              <a:spcAft>
                <a:spcPts val="0"/>
              </a:spcAft>
            </a:pPr>
            <a:endParaRPr lang="fr-CA" dirty="0"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CA" dirty="0">
                <a:ea typeface="Times New Roman" panose="02020603050405020304" pitchFamily="18" charset="0"/>
              </a:rPr>
              <a:t>Après avoir donné l’information, inscrire entre parenthèses le nom de l’auteur, l’année de publication ainsi que la page d’où est tiré le texte.</a:t>
            </a:r>
          </a:p>
          <a:p>
            <a:pPr>
              <a:spcAft>
                <a:spcPts val="0"/>
              </a:spcAft>
            </a:pPr>
            <a:r>
              <a:rPr lang="fr-CA" dirty="0">
                <a:ea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CA" dirty="0">
                <a:ea typeface="Times New Roman" panose="02020603050405020304" pitchFamily="18" charset="0"/>
              </a:rPr>
              <a:t>La référence complète doit être inscrite en </a:t>
            </a:r>
            <a:r>
              <a:rPr lang="fr-CA" dirty="0">
                <a:ea typeface="Times New Roman" panose="02020603050405020304" pitchFamily="18" charset="0"/>
                <a:hlinkClick r:id="rId3" action="ppaction://hlinksldjump"/>
              </a:rPr>
              <a:t>médiagraphie</a:t>
            </a:r>
            <a:r>
              <a:rPr lang="fr-CA" dirty="0">
                <a:ea typeface="Times New Roman" panose="02020603050405020304" pitchFamily="18" charset="0"/>
              </a:rPr>
              <a:t>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77D20D5-879C-F246-979F-F15EB4B772B0}"/>
              </a:ext>
            </a:extLst>
          </p:cNvPr>
          <p:cNvSpPr/>
          <p:nvPr/>
        </p:nvSpPr>
        <p:spPr>
          <a:xfrm>
            <a:off x="3315555" y="2579475"/>
            <a:ext cx="4382200" cy="360000"/>
          </a:xfrm>
          <a:prstGeom prst="rect">
            <a:avLst/>
          </a:prstGeom>
          <a:solidFill>
            <a:srgbClr val="00B0F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lt1">
                  <a:alpha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971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9166D199-5BD0-9E43-8D32-9FC0770E088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148590"/>
            <a:ext cx="12192000" cy="160641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FB82FE9-8307-4E40-B4C8-B4499DEBC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une image</a:t>
            </a:r>
          </a:p>
        </p:txBody>
      </p:sp>
      <p:sp>
        <p:nvSpPr>
          <p:cNvPr id="9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11160087" y="6334316"/>
            <a:ext cx="678454" cy="365125"/>
          </a:xfrm>
        </p:spPr>
        <p:txBody>
          <a:bodyPr/>
          <a:lstStyle/>
          <a:p>
            <a:fld id="{27C6CCC6-2BE5-4E42-96A4-D1E8E81A3D8E}" type="slidenum">
              <a:rPr lang="de-DE" smtClean="0"/>
              <a:t>5</a:t>
            </a:fld>
            <a:endParaRPr lang="de-DE" dirty="0"/>
          </a:p>
        </p:txBody>
      </p:sp>
      <p:sp>
        <p:nvSpPr>
          <p:cNvPr id="11" name="Rectangle à coins arrondis 5">
            <a:extLst>
              <a:ext uri="{FF2B5EF4-FFF2-40B4-BE49-F238E27FC236}">
                <a16:creationId xmlns:a16="http://schemas.microsoft.com/office/drawing/2014/main" id="{D221D0F2-3C04-4AFA-B3E0-322A893162E1}"/>
              </a:ext>
            </a:extLst>
          </p:cNvPr>
          <p:cNvSpPr/>
          <p:nvPr/>
        </p:nvSpPr>
        <p:spPr>
          <a:xfrm>
            <a:off x="5946492" y="3982233"/>
            <a:ext cx="5165467" cy="2016898"/>
          </a:xfrm>
          <a:prstGeom prst="wedgeRoundRectCallout">
            <a:avLst>
              <a:gd name="adj1" fmla="val -110670"/>
              <a:gd name="adj2" fmla="val 2918"/>
              <a:gd name="adj3" fmla="val 16667"/>
            </a:avLst>
          </a:prstGeom>
          <a:ln w="38100"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fr-CA" dirty="0">
                <a:ea typeface="Times New Roman" panose="02020603050405020304" pitchFamily="18" charset="0"/>
                <a:cs typeface="Times New Roman" panose="02020603050405020304" pitchFamily="18" charset="0"/>
              </a:rPr>
              <a:t>Sous l’image, inscrire le nom de l’auteur et l’année de publication. </a:t>
            </a:r>
          </a:p>
          <a:p>
            <a:pPr>
              <a:lnSpc>
                <a:spcPct val="150000"/>
              </a:lnSpc>
            </a:pPr>
            <a:r>
              <a:rPr lang="fr-CA" dirty="0">
                <a:ea typeface="Times New Roman" panose="02020603050405020304" pitchFamily="18" charset="0"/>
              </a:rPr>
              <a:t>La référence complète doit être inscrite en </a:t>
            </a:r>
            <a:r>
              <a:rPr lang="fr-CA" dirty="0">
                <a:ea typeface="Times New Roman" panose="02020603050405020304" pitchFamily="18" charset="0"/>
                <a:hlinkClick r:id="rId3" action="ppaction://hlinksldjump"/>
              </a:rPr>
              <a:t>médiagraphie</a:t>
            </a:r>
            <a:r>
              <a:rPr lang="fr-CA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fr-C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B11D5001-22EF-4B79-918A-510136CA16D6}"/>
              </a:ext>
            </a:extLst>
          </p:cNvPr>
          <p:cNvSpPr txBox="1">
            <a:spLocks/>
          </p:cNvSpPr>
          <p:nvPr/>
        </p:nvSpPr>
        <p:spPr>
          <a:xfrm>
            <a:off x="838199" y="4835128"/>
            <a:ext cx="1519989" cy="4554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CA" sz="1800" dirty="0" err="1">
                <a:cs typeface="Calibri"/>
              </a:rPr>
              <a:t>Festivio</a:t>
            </a:r>
            <a:r>
              <a:rPr lang="fr-CA" sz="1800" dirty="0">
                <a:cs typeface="Calibri"/>
              </a:rPr>
              <a:t>, 2013</a:t>
            </a:r>
            <a:endParaRPr lang="fr-FR" sz="1400" dirty="0">
              <a:cs typeface="Calibr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A2C36D1-E27A-1244-B5DF-E1BCCDDEDF18}"/>
              </a:ext>
            </a:extLst>
          </p:cNvPr>
          <p:cNvSpPr/>
          <p:nvPr/>
        </p:nvSpPr>
        <p:spPr>
          <a:xfrm>
            <a:off x="838198" y="4835128"/>
            <a:ext cx="1519989" cy="360000"/>
          </a:xfrm>
          <a:prstGeom prst="rect">
            <a:avLst/>
          </a:prstGeom>
          <a:solidFill>
            <a:srgbClr val="00B0F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lt1">
                  <a:alpha val="50000"/>
                </a:schemeClr>
              </a:solidFill>
            </a:endParaRPr>
          </a:p>
        </p:txBody>
      </p:sp>
      <p:pic>
        <p:nvPicPr>
          <p:cNvPr id="15" name="Image 14" descr="Une image contenant extérieur, herbe, bâtiment, horloge&#10;&#10;Description générée automatiquement">
            <a:extLst>
              <a:ext uri="{FF2B5EF4-FFF2-40B4-BE49-F238E27FC236}">
                <a16:creationId xmlns:a16="http://schemas.microsoft.com/office/drawing/2014/main" id="{794F6D93-0D18-4DD4-8B08-97E621EDBF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03131"/>
            <a:ext cx="4479851" cy="2995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298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9166D199-5BD0-9E43-8D32-9FC0770E088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148590"/>
            <a:ext cx="12192000" cy="160641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FB82FE9-8307-4E40-B4C8-B4499DEBC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un tableau, une figure, un graphique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A55420FA-0A42-8146-9EF7-B7E79ED82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054" y="4349395"/>
            <a:ext cx="4913061" cy="54517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CA" sz="1800" dirty="0">
                <a:cs typeface="Calibri"/>
              </a:rPr>
              <a:t>Ministère du Tourisme du Québec, 2011, p</a:t>
            </a:r>
            <a:r>
              <a:rPr lang="fr-CA" sz="1800" dirty="0" smtClean="0">
                <a:cs typeface="Calibri"/>
              </a:rPr>
              <a:t>. 32-33</a:t>
            </a:r>
            <a:endParaRPr lang="fr-FR" sz="1800" dirty="0">
              <a:cs typeface="Calibri"/>
            </a:endParaRPr>
          </a:p>
        </p:txBody>
      </p:sp>
      <p:sp>
        <p:nvSpPr>
          <p:cNvPr id="9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11160087" y="6334316"/>
            <a:ext cx="678454" cy="365125"/>
          </a:xfrm>
        </p:spPr>
        <p:txBody>
          <a:bodyPr/>
          <a:lstStyle/>
          <a:p>
            <a:fld id="{27C6CCC6-2BE5-4E42-96A4-D1E8E81A3D8E}" type="slidenum">
              <a:rPr lang="de-DE" smtClean="0"/>
              <a:t>6</a:t>
            </a:fld>
            <a:endParaRPr lang="de-DE" dirty="0"/>
          </a:p>
        </p:txBody>
      </p:sp>
      <p:graphicFrame>
        <p:nvGraphicFramePr>
          <p:cNvPr id="6" name="Espace réservé du contenu 3">
            <a:extLst>
              <a:ext uri="{FF2B5EF4-FFF2-40B4-BE49-F238E27FC236}">
                <a16:creationId xmlns:a16="http://schemas.microsoft.com/office/drawing/2014/main" id="{F713C632-54D0-454E-A7FE-7A8440E63C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9426841"/>
              </p:ext>
            </p:extLst>
          </p:nvPr>
        </p:nvGraphicFramePr>
        <p:xfrm>
          <a:off x="465054" y="2690245"/>
          <a:ext cx="6088311" cy="16441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2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4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0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7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37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37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30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8835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Année</a:t>
                      </a:r>
                      <a:endParaRPr lang="fr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Volume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Dépenses  (M$)</a:t>
                      </a:r>
                      <a:endParaRPr lang="fr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Motifs</a:t>
                      </a:r>
                      <a:endParaRPr lang="fr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835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Agrément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Affaires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VPA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Autres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83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2006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36 300</a:t>
                      </a:r>
                      <a:endParaRPr lang="fr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44,50   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17 400</a:t>
                      </a:r>
                      <a:endParaRPr lang="fr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7 400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9 800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1 700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83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2010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41 200</a:t>
                      </a:r>
                      <a:endParaRPr lang="fr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47,60</a:t>
                      </a:r>
                      <a:endParaRPr lang="fr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22 400</a:t>
                      </a:r>
                      <a:endParaRPr lang="fr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4 500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13 100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1 300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83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∆ (Variation)</a:t>
                      </a:r>
                      <a:endParaRPr lang="fr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13 %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7 %</a:t>
                      </a:r>
                      <a:endParaRPr lang="fr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29 %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-39 %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>
                          <a:effectLst/>
                        </a:rPr>
                        <a:t>34 %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24 %</a:t>
                      </a:r>
                      <a:endParaRPr lang="fr-C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F4CCA476-DD79-4774-A91F-94A946314685}"/>
              </a:ext>
            </a:extLst>
          </p:cNvPr>
          <p:cNvSpPr txBox="1">
            <a:spLocks/>
          </p:cNvSpPr>
          <p:nvPr/>
        </p:nvSpPr>
        <p:spPr>
          <a:xfrm>
            <a:off x="271861" y="1970158"/>
            <a:ext cx="6474696" cy="5451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fr-CA" sz="2400" b="1" dirty="0">
                <a:cs typeface="Calibri"/>
              </a:rPr>
              <a:t>Comparatifs entre 2006 et 2010 des motifs, dépenses et volume de la clientèle suisse</a:t>
            </a:r>
            <a:endParaRPr lang="fr-FR" sz="2400" b="1" dirty="0">
              <a:cs typeface="Calibri"/>
            </a:endParaRPr>
          </a:p>
        </p:txBody>
      </p:sp>
      <p:sp>
        <p:nvSpPr>
          <p:cNvPr id="11" name="Rectangle à coins arrondis 5">
            <a:extLst>
              <a:ext uri="{FF2B5EF4-FFF2-40B4-BE49-F238E27FC236}">
                <a16:creationId xmlns:a16="http://schemas.microsoft.com/office/drawing/2014/main" id="{7A9E1028-4CA9-4AAF-BA97-8A3885DFD8EC}"/>
              </a:ext>
            </a:extLst>
          </p:cNvPr>
          <p:cNvSpPr/>
          <p:nvPr/>
        </p:nvSpPr>
        <p:spPr>
          <a:xfrm>
            <a:off x="5957398" y="4564232"/>
            <a:ext cx="5769548" cy="1674366"/>
          </a:xfrm>
          <a:prstGeom prst="wedgeRoundRectCallout">
            <a:avLst>
              <a:gd name="adj1" fmla="val -58922"/>
              <a:gd name="adj2" fmla="val -47672"/>
              <a:gd name="adj3" fmla="val 16667"/>
            </a:avLst>
          </a:prstGeom>
          <a:ln w="38100"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fr-CA" dirty="0">
                <a:ea typeface="Times New Roman" panose="02020603050405020304" pitchFamily="18" charset="0"/>
              </a:rPr>
              <a:t>Sous le tableau, inscrire le nom de l’auteur, l’année de publication ainsi que la page d’où est tiré l’information. 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fr-CA" dirty="0">
                <a:ea typeface="Times New Roman" panose="02020603050405020304" pitchFamily="18" charset="0"/>
              </a:rPr>
              <a:t>La référence complète doit être inscrite en </a:t>
            </a:r>
            <a:r>
              <a:rPr lang="fr-CA" dirty="0">
                <a:ea typeface="Times New Roman" panose="02020603050405020304" pitchFamily="18" charset="0"/>
                <a:hlinkClick r:id="rId3" action="ppaction://hlinksldjump"/>
              </a:rPr>
              <a:t>médiagraphie</a:t>
            </a:r>
            <a:r>
              <a:rPr lang="fr-CA" dirty="0"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456F88-EFEE-7F48-9811-18350C6190F4}"/>
              </a:ext>
            </a:extLst>
          </p:cNvPr>
          <p:cNvSpPr/>
          <p:nvPr/>
        </p:nvSpPr>
        <p:spPr>
          <a:xfrm>
            <a:off x="465054" y="4349395"/>
            <a:ext cx="4772235" cy="360000"/>
          </a:xfrm>
          <a:prstGeom prst="rect">
            <a:avLst/>
          </a:prstGeom>
          <a:solidFill>
            <a:srgbClr val="00B0F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lt1">
                  <a:alpha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852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9166D199-5BD0-9E43-8D32-9FC0770E088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148590"/>
            <a:ext cx="12192000" cy="160641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FB82FE9-8307-4E40-B4C8-B4499DEBC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un vidéo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A55420FA-0A42-8146-9EF7-B7E79ED82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969" y="4832934"/>
            <a:ext cx="2422524" cy="54517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CA" sz="1800" dirty="0" err="1">
                <a:cs typeface="Calibri"/>
              </a:rPr>
              <a:t>tvoparents</a:t>
            </a:r>
            <a:r>
              <a:rPr lang="fr-CA" sz="1800" dirty="0">
                <a:cs typeface="Calibri"/>
              </a:rPr>
              <a:t>, 2010, 13:11</a:t>
            </a:r>
            <a:endParaRPr lang="fr-FR" sz="1800" dirty="0">
              <a:cs typeface="Calibri"/>
            </a:endParaRPr>
          </a:p>
        </p:txBody>
      </p:sp>
      <p:sp>
        <p:nvSpPr>
          <p:cNvPr id="9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11160087" y="6334316"/>
            <a:ext cx="678454" cy="365125"/>
          </a:xfrm>
        </p:spPr>
        <p:txBody>
          <a:bodyPr/>
          <a:lstStyle/>
          <a:p>
            <a:fld id="{27C6CCC6-2BE5-4E42-96A4-D1E8E81A3D8E}" type="slidenum">
              <a:rPr lang="de-DE" smtClean="0"/>
              <a:t>7</a:t>
            </a:fld>
            <a:endParaRPr lang="de-DE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456F88-EFEE-7F48-9811-18350C6190F4}"/>
              </a:ext>
            </a:extLst>
          </p:cNvPr>
          <p:cNvSpPr/>
          <p:nvPr/>
        </p:nvSpPr>
        <p:spPr>
          <a:xfrm>
            <a:off x="749969" y="4814934"/>
            <a:ext cx="2422524" cy="396000"/>
          </a:xfrm>
          <a:prstGeom prst="rect">
            <a:avLst/>
          </a:prstGeom>
          <a:solidFill>
            <a:srgbClr val="00B0F0">
              <a:alpha val="4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lt1">
                  <a:alpha val="50000"/>
                </a:schemeClr>
              </a:solidFill>
            </a:endParaRPr>
          </a:p>
        </p:txBody>
      </p:sp>
      <p:pic>
        <p:nvPicPr>
          <p:cNvPr id="4" name="Média en ligne 3" title="Attachment: Why is Bonding with Baby Important?">
            <a:hlinkClick r:id="" action="ppaction://media"/>
            <a:extLst>
              <a:ext uri="{FF2B5EF4-FFF2-40B4-BE49-F238E27FC236}">
                <a16:creationId xmlns:a16="http://schemas.microsoft.com/office/drawing/2014/main" id="{CC225797-2C76-4395-BB03-D6325FA0C80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749969" y="1817309"/>
            <a:ext cx="5229726" cy="2941721"/>
          </a:xfrm>
          <a:prstGeom prst="rect">
            <a:avLst/>
          </a:prstGeom>
        </p:spPr>
      </p:pic>
      <p:sp>
        <p:nvSpPr>
          <p:cNvPr id="5" name="Rectangle à coins arrondis 5">
            <a:extLst>
              <a:ext uri="{FF2B5EF4-FFF2-40B4-BE49-F238E27FC236}">
                <a16:creationId xmlns:a16="http://schemas.microsoft.com/office/drawing/2014/main" id="{17F71799-45F1-4D41-8337-591A802FB7B9}"/>
              </a:ext>
            </a:extLst>
          </p:cNvPr>
          <p:cNvSpPr/>
          <p:nvPr/>
        </p:nvSpPr>
        <p:spPr>
          <a:xfrm>
            <a:off x="6593305" y="3753569"/>
            <a:ext cx="4566782" cy="2421390"/>
          </a:xfrm>
          <a:prstGeom prst="wedgeRoundRectCallout">
            <a:avLst>
              <a:gd name="adj1" fmla="val -109786"/>
              <a:gd name="adj2" fmla="val 3220"/>
              <a:gd name="adj3" fmla="val 16667"/>
            </a:avLst>
          </a:prstGeom>
          <a:ln w="38100"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fr-CA" dirty="0">
                <a:ea typeface="Times New Roman" panose="02020603050405020304" pitchFamily="18" charset="0"/>
                <a:cs typeface="Times New Roman" panose="02020603050405020304" pitchFamily="18" charset="0"/>
              </a:rPr>
              <a:t>Sous le vidéo, inscrire le nom de l’auteur, l’année de publication et le minutage du début de la citation. </a:t>
            </a:r>
          </a:p>
          <a:p>
            <a:pPr>
              <a:lnSpc>
                <a:spcPct val="150000"/>
              </a:lnSpc>
            </a:pPr>
            <a:r>
              <a:rPr lang="fr-CA" dirty="0">
                <a:ea typeface="Times New Roman" panose="02020603050405020304" pitchFamily="18" charset="0"/>
              </a:rPr>
              <a:t>La référence complète doit être inscrite en </a:t>
            </a:r>
            <a:r>
              <a:rPr lang="fr-CA" dirty="0">
                <a:ea typeface="Times New Roman" panose="02020603050405020304" pitchFamily="18" charset="0"/>
                <a:hlinkClick r:id="rId5" action="ppaction://hlinksldjump"/>
              </a:rPr>
              <a:t>médiagraphie</a:t>
            </a:r>
            <a:r>
              <a:rPr lang="fr-CA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fr-C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571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9166D199-5BD0-9E43-8D32-9FC0770E088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148590"/>
            <a:ext cx="12192000" cy="160641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FB82FE9-8307-4E40-B4C8-B4499DEBC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Médiagraphie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A55420FA-0A42-8146-9EF7-B7E79ED82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885" y="1788976"/>
            <a:ext cx="10984230" cy="472790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263525" indent="-263525">
              <a:lnSpc>
                <a:spcPct val="220000"/>
              </a:lnSpc>
              <a:buNone/>
            </a:pPr>
            <a:r>
              <a:rPr lang="fr-CA" sz="1600" dirty="0" err="1"/>
              <a:t>Festivio</a:t>
            </a:r>
            <a:r>
              <a:rPr lang="fr-CA" sz="1600" dirty="0"/>
              <a:t>. (2013, 23 septembre). [Parlement d'Ottawa] [photo]. </a:t>
            </a:r>
            <a:r>
              <a:rPr lang="fr-CA" sz="1600" dirty="0" err="1"/>
              <a:t>Pixabay</a:t>
            </a:r>
            <a:r>
              <a:rPr lang="fr-CA" sz="1600" dirty="0"/>
              <a:t>. </a:t>
            </a:r>
            <a:r>
              <a:rPr lang="fr-CA" sz="1600" dirty="0">
                <a:hlinkClick r:id="rId3"/>
              </a:rPr>
              <a:t>https://pixabay.com/fr/ottawa-parlement-canada-815375/ </a:t>
            </a:r>
            <a:endParaRPr lang="fr-CA" sz="1600" dirty="0"/>
          </a:p>
          <a:p>
            <a:pPr marL="263525" indent="-263525">
              <a:lnSpc>
                <a:spcPct val="220000"/>
              </a:lnSpc>
              <a:buNone/>
            </a:pPr>
            <a:r>
              <a:rPr lang="fr-CA" sz="1600" dirty="0"/>
              <a:t>Institut national de santé publique du Québec. (2019, 4 février). </a:t>
            </a:r>
            <a:r>
              <a:rPr lang="fr-CA" sz="1600" i="1" dirty="0"/>
              <a:t>Zika : prévention</a:t>
            </a:r>
            <a:r>
              <a:rPr lang="fr-CA" sz="1600" dirty="0"/>
              <a:t>. </a:t>
            </a:r>
            <a:r>
              <a:rPr lang="fr-CA" sz="1600" dirty="0">
                <a:hlinkClick r:id="rId4"/>
              </a:rPr>
              <a:t>https://www.inspq.qc.ca/sante-voyage/guide/risques/zika/prevention</a:t>
            </a:r>
            <a:endParaRPr lang="fr-CA" sz="1600" dirty="0"/>
          </a:p>
          <a:p>
            <a:pPr marL="263525" indent="-263525">
              <a:lnSpc>
                <a:spcPct val="220000"/>
              </a:lnSpc>
              <a:buNone/>
            </a:pPr>
            <a:r>
              <a:rPr lang="fr-CA" sz="1600" dirty="0"/>
              <a:t>Ministère du Tourisme du Québec. (2011). </a:t>
            </a:r>
            <a:r>
              <a:rPr lang="fr-CA" sz="1600" i="1" dirty="0"/>
              <a:t>Profil statistique : Autres marchés ciblés de l’Europe : Belgique, Espagne, Italie et Suisse</a:t>
            </a:r>
            <a:r>
              <a:rPr lang="fr-CA" sz="1600" dirty="0"/>
              <a:t>. </a:t>
            </a:r>
            <a:r>
              <a:rPr lang="fr-CA" sz="1600" dirty="0">
                <a:hlinkClick r:id="rId5"/>
              </a:rPr>
              <a:t>http://www.tourisme.gouv.qc.ca/publications/media/document/etudes-statistiques/Profil-AutresEurope-2011.pdf</a:t>
            </a:r>
            <a:endParaRPr lang="fr-CA" sz="1600" dirty="0"/>
          </a:p>
          <a:p>
            <a:pPr marL="263525" indent="-263525">
              <a:lnSpc>
                <a:spcPct val="200000"/>
              </a:lnSpc>
              <a:buNone/>
            </a:pPr>
            <a:r>
              <a:rPr lang="fr-CA" sz="1600" dirty="0"/>
              <a:t>Turgeon, B. et  </a:t>
            </a:r>
            <a:r>
              <a:rPr lang="fr-CA" sz="1600" dirty="0" err="1"/>
              <a:t>Lamaute</a:t>
            </a:r>
            <a:r>
              <a:rPr lang="fr-CA" sz="1600" dirty="0"/>
              <a:t>, D. (2002). </a:t>
            </a:r>
            <a:r>
              <a:rPr lang="fr-CA" sz="1600" i="1" dirty="0"/>
              <a:t>Le management : dimension pratique</a:t>
            </a:r>
            <a:r>
              <a:rPr lang="fr-CA" sz="1600" dirty="0"/>
              <a:t>. Chenelière-McGraw-Hill.</a:t>
            </a:r>
          </a:p>
          <a:p>
            <a:pPr marL="263525" indent="-263525">
              <a:lnSpc>
                <a:spcPct val="200000"/>
              </a:lnSpc>
              <a:buNone/>
            </a:pPr>
            <a:r>
              <a:rPr lang="en-US" sz="1600" dirty="0" err="1"/>
              <a:t>tvoparents</a:t>
            </a:r>
            <a:r>
              <a:rPr lang="en-US" sz="1600" dirty="0"/>
              <a:t>. (2010, 28 </a:t>
            </a:r>
            <a:r>
              <a:rPr lang="en-US" sz="1600" dirty="0" err="1"/>
              <a:t>novembre</a:t>
            </a:r>
            <a:r>
              <a:rPr lang="en-US" sz="1600" dirty="0"/>
              <a:t>). </a:t>
            </a:r>
            <a:r>
              <a:rPr lang="en-US" sz="1600" i="1" dirty="0"/>
              <a:t>Why is bonding with baby important?</a:t>
            </a:r>
            <a:r>
              <a:rPr lang="en-US" sz="1600" dirty="0"/>
              <a:t> [</a:t>
            </a:r>
            <a:r>
              <a:rPr lang="en-US" sz="1600" dirty="0" err="1"/>
              <a:t>vidéo</a:t>
            </a:r>
            <a:r>
              <a:rPr lang="en-US" sz="1600" dirty="0"/>
              <a:t>]. YouTube. </a:t>
            </a:r>
            <a:r>
              <a:rPr lang="en-US" sz="1600" dirty="0">
                <a:hlinkClick r:id="rId6"/>
              </a:rPr>
              <a:t>http://www.youtube.com/watch?v=C6fY6RchNk4&amp;feature=fvsr</a:t>
            </a:r>
            <a:endParaRPr lang="fr-CA" sz="1600" dirty="0"/>
          </a:p>
        </p:txBody>
      </p:sp>
      <p:sp>
        <p:nvSpPr>
          <p:cNvPr id="9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11160087" y="6334316"/>
            <a:ext cx="678454" cy="365125"/>
          </a:xfrm>
        </p:spPr>
        <p:txBody>
          <a:bodyPr/>
          <a:lstStyle/>
          <a:p>
            <a:fld id="{27C6CCC6-2BE5-4E42-96A4-D1E8E81A3D8E}" type="slidenum">
              <a:rPr lang="de-DE" smtClean="0"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368565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250EA8CD-EDF7-4218-A71C-815C5114442C}" vid="{B855FAB0-545A-4420-8A5E-B1904E0D313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diapason_powerpoint</Template>
  <TotalTime>390</TotalTime>
  <Words>599</Words>
  <Application>Microsoft Office PowerPoint</Application>
  <PresentationFormat>Grand écran</PresentationFormat>
  <Paragraphs>82</Paragraphs>
  <Slides>8</Slides>
  <Notes>0</Notes>
  <HiddenSlides>0</HiddenSlides>
  <MMClips>1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Explication générale</vt:lpstr>
      <vt:lpstr>Pour une citation textuelle</vt:lpstr>
      <vt:lpstr>Pour une paraphrase</vt:lpstr>
      <vt:lpstr>Pour une image</vt:lpstr>
      <vt:lpstr>Pour un tableau, une figure, un graphique</vt:lpstr>
      <vt:lpstr>Pour un vidéo</vt:lpstr>
      <vt:lpstr>Médiagraphie</vt:lpstr>
    </vt:vector>
  </TitlesOfParts>
  <Company>Cégep de Saint-Laurent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Maude</dc:creator>
  <cp:lastModifiedBy>Marc Julien</cp:lastModifiedBy>
  <cp:revision>23</cp:revision>
  <dcterms:created xsi:type="dcterms:W3CDTF">2020-07-02T13:19:56Z</dcterms:created>
  <dcterms:modified xsi:type="dcterms:W3CDTF">2020-07-16T19:07:49Z</dcterms:modified>
</cp:coreProperties>
</file>