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64" r:id="rId5"/>
    <p:sldId id="267" r:id="rId6"/>
    <p:sldId id="282" r:id="rId7"/>
    <p:sldId id="269" r:id="rId8"/>
    <p:sldId id="273" r:id="rId9"/>
    <p:sldId id="288" r:id="rId10"/>
    <p:sldId id="289" r:id="rId11"/>
    <p:sldId id="290" r:id="rId12"/>
    <p:sldId id="291" r:id="rId13"/>
    <p:sldId id="266" r:id="rId14"/>
  </p:sldIdLst>
  <p:sldSz cx="12188825" cy="6858000"/>
  <p:notesSz cx="6858000" cy="9144000"/>
  <p:defaultTextStyle>
    <a:defPPr rtl="0">
      <a:defRPr lang="fr-F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F12"/>
    <a:srgbClr val="D17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792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688FA03-17C3-4384-A8CA-C7B5B2C3661B}" type="datetime1">
              <a:rPr lang="fr-FR" smtClean="0">
                <a:solidFill>
                  <a:schemeClr val="tx2"/>
                </a:solidFill>
              </a:rPr>
              <a:t>10/04/2025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fr-FR" smtClean="0">
                <a:solidFill>
                  <a:schemeClr val="tx2"/>
                </a:solidFill>
              </a:rPr>
              <a:pPr algn="r" rtl="0"/>
              <a:t>‹N°›</a:t>
            </a:fld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0278E6AB-A867-4373-B52A-2119E5F3C74C}" type="datetime1">
              <a:rPr lang="fr-FR" smtClean="0"/>
              <a:pPr/>
              <a:t>10/04/2025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495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49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209E4F-DFC6-482F-A6CA-B16F8BC41929}" type="datetime1">
              <a:rPr lang="fr-FR" smtClean="0"/>
              <a:pPr/>
              <a:t>10/04/2025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1AE174-79A8-4DBD-949F-59976445A8D7}" type="datetime1">
              <a:rPr lang="fr-FR" smtClean="0"/>
              <a:pPr/>
              <a:t>10/04/2025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8662048-31C6-4FA4-8E2A-A7A728DE4DAD}" type="datetime1">
              <a:rPr lang="fr-FR" smtClean="0"/>
              <a:pPr/>
              <a:t>10/04/2025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64196A-BEE6-4491-90B5-F68FE796655F}" type="datetime1">
              <a:rPr lang="fr-FR" smtClean="0"/>
              <a:pPr/>
              <a:t>10/04/2025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DF4D392-EF6A-4546-BE67-0A4475C8D146}" type="datetime1">
              <a:rPr lang="fr-FR" smtClean="0"/>
              <a:pPr/>
              <a:t>10/04/2025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228BD1F-6D0E-420C-8BFA-9DF0A6C07362}" type="datetime1">
              <a:rPr lang="fr-FR" smtClean="0"/>
              <a:pPr/>
              <a:t>10/04/2025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19C123-234E-4BDF-A453-4DA56EE52067}" type="datetime1">
              <a:rPr lang="fr-FR" smtClean="0"/>
              <a:pPr/>
              <a:t>10/04/2025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882CEE-EB75-4AF3-9151-1F5F1A2C8DEE}" type="datetime1">
              <a:rPr lang="fr-FR" smtClean="0"/>
              <a:pPr/>
              <a:t>10/04/2025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pour l’image 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43391A-F551-4E68-A3A2-B2977A11EED5}" type="datetime1">
              <a:rPr lang="fr-FR" smtClean="0"/>
              <a:pPr/>
              <a:t>10/04/2025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7FC95F3A-C80B-45D8-8619-50796CD15BC7}" type="datetime1">
              <a:rPr lang="fr-FR" smtClean="0"/>
              <a:pPr/>
              <a:t>10/04/2025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8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49.xml"/><Relationship Id="rId5" Type="http://schemas.openxmlformats.org/officeDocument/2006/relationships/audio" Target="../media/media10.m4a"/><Relationship Id="rId4" Type="http://schemas.microsoft.com/office/2007/relationships/media" Target="../media/media10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7" Type="http://schemas.openxmlformats.org/officeDocument/2006/relationships/tags" Target="../tags/tag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audio" Target="../media/media2.m4a"/><Relationship Id="rId5" Type="http://schemas.microsoft.com/office/2007/relationships/media" Target="../media/media2.m4a"/><Relationship Id="rId10" Type="http://schemas.openxmlformats.org/officeDocument/2006/relationships/image" Target="../media/image4.png"/><Relationship Id="rId4" Type="http://schemas.openxmlformats.org/officeDocument/2006/relationships/tags" Target="../tags/tag6.xml"/><Relationship Id="rId9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m4a"/><Relationship Id="rId7" Type="http://schemas.openxmlformats.org/officeDocument/2006/relationships/notesSlide" Target="../notesSlides/notesSlide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4.png"/><Relationship Id="rId2" Type="http://schemas.microsoft.com/office/2007/relationships/media" Target="../media/media4.m4a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audio" Target="../media/media5.m4a"/><Relationship Id="rId5" Type="http://schemas.openxmlformats.org/officeDocument/2006/relationships/tags" Target="../tags/tag17.xml"/><Relationship Id="rId15" Type="http://schemas.openxmlformats.org/officeDocument/2006/relationships/image" Target="../media/image4.png"/><Relationship Id="rId10" Type="http://schemas.microsoft.com/office/2007/relationships/media" Target="../media/media5.m4a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4.png"/><Relationship Id="rId3" Type="http://schemas.openxmlformats.org/officeDocument/2006/relationships/tags" Target="../tags/tag25.xml"/><Relationship Id="rId7" Type="http://schemas.openxmlformats.org/officeDocument/2006/relationships/audio" Target="../media/media6.m4a"/><Relationship Id="rId12" Type="http://schemas.openxmlformats.org/officeDocument/2006/relationships/image" Target="../media/image9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microsoft.com/office/2007/relationships/media" Target="../media/media6.m4a"/><Relationship Id="rId11" Type="http://schemas.openxmlformats.org/officeDocument/2006/relationships/image" Target="../media/image8.png"/><Relationship Id="rId5" Type="http://schemas.openxmlformats.org/officeDocument/2006/relationships/tags" Target="../tags/tag27.xml"/><Relationship Id="rId10" Type="http://schemas.openxmlformats.org/officeDocument/2006/relationships/image" Target="../media/image7.png"/><Relationship Id="rId4" Type="http://schemas.openxmlformats.org/officeDocument/2006/relationships/tags" Target="../tags/tag26.xml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4.png"/><Relationship Id="rId3" Type="http://schemas.openxmlformats.org/officeDocument/2006/relationships/tags" Target="../tags/tag31.xml"/><Relationship Id="rId7" Type="http://schemas.openxmlformats.org/officeDocument/2006/relationships/audio" Target="../media/media7.m4a"/><Relationship Id="rId12" Type="http://schemas.openxmlformats.org/officeDocument/2006/relationships/image" Target="../media/image1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microsoft.com/office/2007/relationships/media" Target="../media/media7.m4a"/><Relationship Id="rId11" Type="http://schemas.openxmlformats.org/officeDocument/2006/relationships/image" Target="../media/image11.png"/><Relationship Id="rId5" Type="http://schemas.openxmlformats.org/officeDocument/2006/relationships/tags" Target="../tags/tag33.xml"/><Relationship Id="rId10" Type="http://schemas.openxmlformats.org/officeDocument/2006/relationships/image" Target="../media/image10.png"/><Relationship Id="rId4" Type="http://schemas.openxmlformats.org/officeDocument/2006/relationships/tags" Target="../tags/tag32.xml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4.png"/><Relationship Id="rId3" Type="http://schemas.openxmlformats.org/officeDocument/2006/relationships/tags" Target="../tags/tag37.xml"/><Relationship Id="rId7" Type="http://schemas.openxmlformats.org/officeDocument/2006/relationships/audio" Target="../media/media8.m4a"/><Relationship Id="rId12" Type="http://schemas.openxmlformats.org/officeDocument/2006/relationships/image" Target="../media/image15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microsoft.com/office/2007/relationships/media" Target="../media/media8.m4a"/><Relationship Id="rId11" Type="http://schemas.openxmlformats.org/officeDocument/2006/relationships/image" Target="../media/image14.png"/><Relationship Id="rId5" Type="http://schemas.openxmlformats.org/officeDocument/2006/relationships/tags" Target="../tags/tag39.xml"/><Relationship Id="rId10" Type="http://schemas.openxmlformats.org/officeDocument/2006/relationships/image" Target="../media/image13.png"/><Relationship Id="rId4" Type="http://schemas.openxmlformats.org/officeDocument/2006/relationships/tags" Target="../tags/tag38.xm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3.xml"/><Relationship Id="rId7" Type="http://schemas.openxmlformats.org/officeDocument/2006/relationships/tags" Target="../tags/tag45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audio" Target="../media/media9.m4a"/><Relationship Id="rId11" Type="http://schemas.openxmlformats.org/officeDocument/2006/relationships/image" Target="../media/image4.png"/><Relationship Id="rId5" Type="http://schemas.microsoft.com/office/2007/relationships/media" Target="../media/media9.m4a"/><Relationship Id="rId10" Type="http://schemas.openxmlformats.org/officeDocument/2006/relationships/image" Target="../media/image17.png"/><Relationship Id="rId4" Type="http://schemas.openxmlformats.org/officeDocument/2006/relationships/tags" Target="../tags/tag44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 rtlCol="0"/>
          <a:lstStyle/>
          <a:p>
            <a:r>
              <a:rPr lang="fr-FR" dirty="0"/>
              <a:t>Les guides d’Antidote 9</a:t>
            </a:r>
            <a:br>
              <a:rPr lang="fr-FR" dirty="0"/>
            </a:br>
            <a:endParaRPr lang="fr-FR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custDataLst>
              <p:tags r:id="rId4"/>
            </p:custDataLst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5563" y="6154738"/>
            <a:ext cx="487362" cy="4873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1CE140-1595-4064-83EA-C6797F6B9107}"/>
              </a:ext>
            </a:extLst>
          </p:cNvPr>
          <p:cNvSpPr/>
          <p:nvPr/>
        </p:nvSpPr>
        <p:spPr>
          <a:xfrm>
            <a:off x="5782425" y="6093296"/>
            <a:ext cx="4788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Chantal LeBel, Cégep Limoilou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196">
        <p15:prstTrans prst="peelOff"/>
      </p:transition>
    </mc:Choice>
    <mc:Fallback xmlns="">
      <p:transition spd="slow" advTm="71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7828" y="3789040"/>
            <a:ext cx="6264696" cy="1930400"/>
          </a:xfrm>
        </p:spPr>
        <p:txBody>
          <a:bodyPr rtlCol="0">
            <a:normAutofit fontScale="90000"/>
          </a:bodyPr>
          <a:lstStyle/>
          <a:p>
            <a:r>
              <a:rPr lang="fr-FR" sz="3600" dirty="0"/>
              <a:t>Pour plus de détails, consultez </a:t>
            </a:r>
            <a:r>
              <a:rPr lang="fr-FR" sz="3600" i="1" dirty="0"/>
              <a:t>Posologie. Guide d’utilisation d’Antidote 9</a:t>
            </a:r>
            <a:r>
              <a:rPr lang="fr-FR" sz="3600" dirty="0"/>
              <a:t> aux pages 105 à 109.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1804" y="980728"/>
            <a:ext cx="6480720" cy="1584176"/>
          </a:xfrm>
        </p:spPr>
        <p:txBody>
          <a:bodyPr rtlCol="0">
            <a:normAutofit fontScale="62500" lnSpcReduction="20000"/>
          </a:bodyPr>
          <a:lstStyle/>
          <a:p>
            <a:endParaRPr lang="fr-FR" sz="7200" dirty="0"/>
          </a:p>
          <a:p>
            <a:r>
              <a:rPr lang="fr-FR" sz="11500" dirty="0"/>
              <a:t>          Fin</a:t>
            </a:r>
          </a:p>
          <a:p>
            <a:pPr rtl="0"/>
            <a:endParaRPr lang="fr-F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5"/>
            <p:custDataLst>
              <p:tags r:id="rId6"/>
            </p:custDataLst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5563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388">
        <p15:prstTrans prst="peelOff"/>
      </p:transition>
    </mc:Choice>
    <mc:Fallback xmlns="">
      <p:transition spd="slow" advTm="153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17309" y="76200"/>
            <a:ext cx="10157354" cy="904528"/>
          </a:xfrm>
        </p:spPr>
        <p:txBody>
          <a:bodyPr/>
          <a:lstStyle/>
          <a:p>
            <a:r>
              <a:rPr lang="fr-CA" dirty="0"/>
              <a:t>INTRODUCTION</a:t>
            </a:r>
            <a:r>
              <a:rPr lang="fr-CA" sz="4000" baseline="30000" dirty="0"/>
              <a:t>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117309" y="1701800"/>
            <a:ext cx="10157354" cy="3167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CA" dirty="0"/>
              <a:t>Grâce à des astuces faciles à mémoriser, à des exemples judicieux et à une large couverture thématique, les guides vous aident à comprendre vos erreurs, et surtout à éviter de les commettre de nouveau.</a:t>
            </a:r>
          </a:p>
          <a:p>
            <a:pPr marL="0" indent="0" algn="just">
              <a:buNone/>
            </a:pPr>
            <a:endParaRPr lang="fr-CA" dirty="0"/>
          </a:p>
          <a:p>
            <a:pPr marL="0" indent="0" algn="just">
              <a:buNone/>
            </a:pPr>
            <a:r>
              <a:rPr lang="fr-CA" dirty="0"/>
              <a:t>Antidote 9 rassemble plus de 825 articles sur les difficultés de la langue française, répartis en onze guides. </a:t>
            </a:r>
          </a:p>
          <a:p>
            <a:pPr marL="0" indent="0" algn="just">
              <a:buNone/>
            </a:pP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549796" y="6207346"/>
            <a:ext cx="11305256" cy="648071"/>
          </a:xfrm>
        </p:spPr>
        <p:txBody>
          <a:bodyPr/>
          <a:lstStyle/>
          <a:p>
            <a:pPr algn="l"/>
            <a:r>
              <a:rPr lang="fr-CA" sz="1000" noProof="0" dirty="0"/>
              <a:t>1) L’information de ce document </a:t>
            </a:r>
            <a:r>
              <a:rPr lang="fr-CA" sz="1000" dirty="0"/>
              <a:t>a</a:t>
            </a:r>
            <a:r>
              <a:rPr lang="fr-CA" sz="1000" noProof="0" dirty="0"/>
              <a:t> été colligée dans </a:t>
            </a:r>
            <a:r>
              <a:rPr lang="fr-CA" sz="1000" i="1" dirty="0"/>
              <a:t>Posologie. Guide d’utilisation d’Antidote 9</a:t>
            </a:r>
            <a:r>
              <a:rPr lang="fr-CA" sz="1000" dirty="0"/>
              <a:t>, p. 105 à 109 </a:t>
            </a:r>
            <a:r>
              <a:rPr lang="fr-CA" sz="1000" noProof="0" dirty="0"/>
              <a:t>modifiées par Chantal </a:t>
            </a:r>
            <a:r>
              <a:rPr lang="fr-CA" sz="1000" noProof="0" dirty="0" err="1"/>
              <a:t>LeBel</a:t>
            </a:r>
            <a:r>
              <a:rPr lang="fr-CA" sz="1000" dirty="0"/>
              <a:t>,</a:t>
            </a:r>
            <a:r>
              <a:rPr lang="fr-CA" sz="1000" noProof="0" dirty="0"/>
              <a:t> Cégep Limoilou, H-17.</a:t>
            </a:r>
            <a:endParaRPr lang="fr-FR" sz="1000" noProof="0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6"/>
            <p:custDataLst>
              <p:tags r:id="rId7"/>
            </p:custDataLst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5563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885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7374">
        <p15:prstTrans prst="peelOff"/>
      </p:transition>
    </mc:Choice>
    <mc:Fallback xmlns="">
      <p:transition spd="slow" advTm="273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chemin vertical 4"/>
          <p:cNvSpPr/>
          <p:nvPr>
            <p:custDataLst>
              <p:tags r:id="rId1"/>
            </p:custDataLst>
          </p:nvPr>
        </p:nvSpPr>
        <p:spPr>
          <a:xfrm>
            <a:off x="3646140" y="620688"/>
            <a:ext cx="4032448" cy="5616624"/>
          </a:xfrm>
          <a:prstGeom prst="verticalScroll">
            <a:avLst/>
          </a:prstGeom>
          <a:solidFill>
            <a:srgbClr val="EE9F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CA" sz="1400" i="1" dirty="0">
                <a:effectLst/>
                <a:latin typeface="Cambria"/>
                <a:ea typeface="Times New Roman"/>
                <a:cs typeface="Times New Roman"/>
              </a:rPr>
              <a:t> </a:t>
            </a:r>
            <a:endParaRPr lang="fr-CA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CA" sz="2000" i="1" dirty="0">
                <a:solidFill>
                  <a:schemeClr val="tx2"/>
                </a:solidFill>
                <a:effectLst/>
                <a:latin typeface="Cambria"/>
                <a:ea typeface="Times New Roman"/>
                <a:cs typeface="Times New Roman"/>
              </a:rPr>
              <a:t>Orthographe</a:t>
            </a:r>
            <a:endParaRPr lang="fr-CA" sz="2000" dirty="0">
              <a:solidFill>
                <a:schemeClr val="tx2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CA" sz="2000" i="1" dirty="0">
                <a:solidFill>
                  <a:schemeClr val="tx2"/>
                </a:solidFill>
                <a:effectLst/>
                <a:latin typeface="Cambria"/>
                <a:ea typeface="Times New Roman"/>
                <a:cs typeface="Times New Roman"/>
              </a:rPr>
              <a:t>Lexique</a:t>
            </a:r>
            <a:endParaRPr lang="fr-CA" sz="2000" dirty="0">
              <a:solidFill>
                <a:schemeClr val="tx2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CA" sz="2000" i="1" dirty="0">
                <a:solidFill>
                  <a:schemeClr val="tx2"/>
                </a:solidFill>
                <a:effectLst/>
                <a:latin typeface="Cambria"/>
                <a:ea typeface="Times New Roman"/>
                <a:cs typeface="Times New Roman"/>
              </a:rPr>
              <a:t>Grammaire</a:t>
            </a:r>
            <a:endParaRPr lang="fr-CA" sz="2000" dirty="0">
              <a:solidFill>
                <a:schemeClr val="tx2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CA" sz="2000" i="1" dirty="0">
                <a:solidFill>
                  <a:schemeClr val="tx2"/>
                </a:solidFill>
                <a:effectLst/>
                <a:latin typeface="Cambria"/>
                <a:ea typeface="Times New Roman"/>
                <a:cs typeface="Times New Roman"/>
              </a:rPr>
              <a:t>Syntaxe</a:t>
            </a:r>
            <a:endParaRPr lang="fr-CA" sz="2000" dirty="0">
              <a:solidFill>
                <a:schemeClr val="tx2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CA" sz="2000" i="1" dirty="0">
                <a:solidFill>
                  <a:schemeClr val="tx2"/>
                </a:solidFill>
                <a:effectLst/>
                <a:latin typeface="Cambria"/>
                <a:ea typeface="Times New Roman"/>
                <a:cs typeface="Times New Roman"/>
              </a:rPr>
              <a:t>Ponctuation</a:t>
            </a:r>
            <a:endParaRPr lang="fr-CA" sz="2000" dirty="0">
              <a:solidFill>
                <a:schemeClr val="tx2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CA" sz="2000" i="1" dirty="0">
                <a:solidFill>
                  <a:schemeClr val="tx2"/>
                </a:solidFill>
                <a:effectLst/>
                <a:latin typeface="Cambria"/>
                <a:ea typeface="Times New Roman"/>
                <a:cs typeface="Times New Roman"/>
              </a:rPr>
              <a:t>Style</a:t>
            </a:r>
            <a:endParaRPr lang="fr-CA" sz="2000" dirty="0">
              <a:solidFill>
                <a:schemeClr val="tx2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CA" sz="2000" i="1" dirty="0">
                <a:solidFill>
                  <a:schemeClr val="tx2"/>
                </a:solidFill>
                <a:effectLst/>
                <a:latin typeface="Cambria"/>
                <a:ea typeface="Times New Roman"/>
                <a:cs typeface="Times New Roman"/>
              </a:rPr>
              <a:t>Rédaction</a:t>
            </a:r>
            <a:endParaRPr lang="fr-CA" sz="2000" dirty="0">
              <a:solidFill>
                <a:schemeClr val="tx2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CA" sz="2000" i="1" dirty="0">
                <a:solidFill>
                  <a:schemeClr val="tx2"/>
                </a:solidFill>
                <a:effectLst/>
                <a:latin typeface="Cambria"/>
                <a:ea typeface="Times New Roman"/>
                <a:cs typeface="Times New Roman"/>
              </a:rPr>
              <a:t>Typographie</a:t>
            </a:r>
            <a:endParaRPr lang="fr-CA" sz="2000" dirty="0">
              <a:solidFill>
                <a:schemeClr val="tx2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CA" sz="2000" i="1" dirty="0">
                <a:solidFill>
                  <a:schemeClr val="tx2"/>
                </a:solidFill>
                <a:effectLst/>
                <a:latin typeface="Cambria"/>
                <a:ea typeface="Times New Roman"/>
                <a:cs typeface="Times New Roman"/>
              </a:rPr>
              <a:t>Phonétique</a:t>
            </a:r>
            <a:endParaRPr lang="fr-CA" sz="2000" dirty="0">
              <a:solidFill>
                <a:schemeClr val="tx2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CA" sz="2000" i="1" dirty="0">
                <a:solidFill>
                  <a:schemeClr val="tx2"/>
                </a:solidFill>
                <a:effectLst/>
                <a:latin typeface="Cambria"/>
                <a:ea typeface="Times New Roman"/>
                <a:cs typeface="Times New Roman"/>
              </a:rPr>
              <a:t>Historique</a:t>
            </a:r>
            <a:endParaRPr lang="fr-CA" sz="2000" dirty="0">
              <a:solidFill>
                <a:schemeClr val="tx2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CA" sz="2000" i="1" dirty="0">
                <a:solidFill>
                  <a:schemeClr val="tx2"/>
                </a:solidFill>
                <a:effectLst/>
                <a:latin typeface="Cambria"/>
                <a:ea typeface="Times New Roman"/>
                <a:cs typeface="Times New Roman"/>
              </a:rPr>
              <a:t>Points de langue</a:t>
            </a:r>
            <a:endParaRPr lang="fr-CA" sz="2000" dirty="0">
              <a:solidFill>
                <a:schemeClr val="tx2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CA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2" name="ZoneTexte 1"/>
          <p:cNvSpPr txBox="1"/>
          <p:nvPr>
            <p:custDataLst>
              <p:tags r:id="rId2"/>
            </p:custDataLst>
          </p:nvPr>
        </p:nvSpPr>
        <p:spPr>
          <a:xfrm>
            <a:off x="4870276" y="62068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tx2"/>
                </a:solidFill>
                <a:latin typeface="Cambria" panose="02040503050406030204" pitchFamily="18" charset="0"/>
              </a:rPr>
              <a:t>Les guides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4"/>
            <p:custDataLst>
              <p:tags r:id="rId5"/>
            </p:custDataLst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5563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94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7818">
        <p15:prstTrans prst="peelOff"/>
      </p:transition>
    </mc:Choice>
    <mc:Fallback xmlns="">
      <p:transition spd="slow" advTm="278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/>
          <a:srcRect l="31955" t="31125" r="28788" b="7304"/>
          <a:stretch/>
        </p:blipFill>
        <p:spPr>
          <a:xfrm>
            <a:off x="1557908" y="188640"/>
            <a:ext cx="7488832" cy="6606911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custDataLst>
              <p:tags r:id="rId4"/>
            </p:custDataLst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5563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5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7920">
        <p15:prstTrans prst="peelOff"/>
      </p:transition>
    </mc:Choice>
    <mc:Fallback xmlns="">
      <p:transition spd="slow" advTm="279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4"/>
          <a:srcRect l="51229" t="6665" r="5041" b="11811"/>
          <a:stretch/>
        </p:blipFill>
        <p:spPr>
          <a:xfrm>
            <a:off x="2926060" y="188640"/>
            <a:ext cx="6264696" cy="6569548"/>
          </a:xfrm>
          <a:prstGeom prst="rect">
            <a:avLst/>
          </a:prstGeom>
        </p:spPr>
      </p:pic>
      <p:sp>
        <p:nvSpPr>
          <p:cNvPr id="3" name="ZoneTexte 2"/>
          <p:cNvSpPr txBox="1"/>
          <p:nvPr>
            <p:custDataLst>
              <p:tags r:id="rId3"/>
            </p:custDataLst>
          </p:nvPr>
        </p:nvSpPr>
        <p:spPr>
          <a:xfrm>
            <a:off x="189756" y="1556792"/>
            <a:ext cx="2520280" cy="35394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CA" sz="1700" dirty="0">
                <a:solidFill>
                  <a:schemeClr val="tx2"/>
                </a:solidFill>
              </a:rPr>
              <a:t>La table des matières</a:t>
            </a:r>
          </a:p>
        </p:txBody>
      </p:sp>
      <p:sp>
        <p:nvSpPr>
          <p:cNvPr id="11" name="ZoneTexte 10"/>
          <p:cNvSpPr txBox="1"/>
          <p:nvPr>
            <p:custDataLst>
              <p:tags r:id="rId4"/>
            </p:custDataLst>
          </p:nvPr>
        </p:nvSpPr>
        <p:spPr>
          <a:xfrm>
            <a:off x="1206911" y="3177105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chemeClr val="tx2"/>
                </a:solidFill>
              </a:rPr>
              <a:t>Les guides</a:t>
            </a:r>
          </a:p>
        </p:txBody>
      </p:sp>
      <p:sp>
        <p:nvSpPr>
          <p:cNvPr id="12" name="ZoneTexte 11"/>
          <p:cNvSpPr txBox="1"/>
          <p:nvPr>
            <p:custDataLst>
              <p:tags r:id="rId5"/>
            </p:custDataLst>
          </p:nvPr>
        </p:nvSpPr>
        <p:spPr>
          <a:xfrm>
            <a:off x="1093276" y="5085184"/>
            <a:ext cx="1513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solidFill>
                  <a:schemeClr val="tx2"/>
                </a:solidFill>
              </a:rPr>
              <a:t>Les articles</a:t>
            </a:r>
          </a:p>
        </p:txBody>
      </p:sp>
      <p:cxnSp>
        <p:nvCxnSpPr>
          <p:cNvPr id="16" name="Connecteur droit avec flèche 15"/>
          <p:cNvCxnSpPr>
            <a:stCxn id="12" idx="3"/>
          </p:cNvCxnSpPr>
          <p:nvPr>
            <p:custDataLst>
              <p:tags r:id="rId6"/>
            </p:custDataLst>
          </p:nvPr>
        </p:nvCxnSpPr>
        <p:spPr>
          <a:xfrm flipV="1">
            <a:off x="2606832" y="5229200"/>
            <a:ext cx="2191436" cy="56039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>
            <p:custDataLst>
              <p:tags r:id="rId7"/>
            </p:custDataLst>
          </p:nvPr>
        </p:nvSpPr>
        <p:spPr>
          <a:xfrm>
            <a:off x="4654252" y="764704"/>
            <a:ext cx="1440160" cy="58326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cxnSp>
        <p:nvCxnSpPr>
          <p:cNvPr id="13" name="Connecteur droit avec flèche 12"/>
          <p:cNvCxnSpPr>
            <a:stCxn id="3" idx="3"/>
          </p:cNvCxnSpPr>
          <p:nvPr>
            <p:custDataLst>
              <p:tags r:id="rId8"/>
            </p:custDataLst>
          </p:nvPr>
        </p:nvCxnSpPr>
        <p:spPr>
          <a:xfrm>
            <a:off x="2710036" y="1733764"/>
            <a:ext cx="1966033" cy="3905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colade ouvrante 6"/>
          <p:cNvSpPr/>
          <p:nvPr>
            <p:custDataLst>
              <p:tags r:id="rId9"/>
            </p:custDataLst>
          </p:nvPr>
        </p:nvSpPr>
        <p:spPr>
          <a:xfrm>
            <a:off x="2688219" y="764704"/>
            <a:ext cx="237841" cy="5352101"/>
          </a:xfrm>
          <a:prstGeom prst="leftBrac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2" name="Audio 21">
            <a:hlinkClick r:id="" action="ppaction://media"/>
          </p:cNvPr>
          <p:cNvPicPr>
            <a:picLocks noChangeAspect="1"/>
          </p:cNvPicPr>
          <p:nvPr>
            <a:audioFile r:link="rId11"/>
            <p:custDataLst>
              <p:tags r:id="rId12"/>
            </p:custDataLst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85563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5803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1404">
        <p15:prstTrans prst="peelOff"/>
      </p:transition>
    </mc:Choice>
    <mc:Fallback xmlns="">
      <p:transition spd="slow" advTm="214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" grpId="0" animBg="1"/>
      <p:bldP spid="11" grpId="0"/>
      <p:bldP spid="12" grpId="0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09836" y="260648"/>
            <a:ext cx="10157354" cy="780504"/>
          </a:xfrm>
        </p:spPr>
        <p:txBody>
          <a:bodyPr>
            <a:normAutofit/>
          </a:bodyPr>
          <a:lstStyle/>
          <a:p>
            <a:r>
              <a:rPr lang="fr-CA" sz="3600" dirty="0"/>
              <a:t>Les guides et leurs articles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  <p:custDataLst>
              <p:tags r:id="rId3"/>
            </p:custDataLst>
          </p:nvPr>
        </p:nvPicPr>
        <p:blipFill rotWithShape="1">
          <a:blip r:embed="rId10"/>
          <a:srcRect t="8025" r="75810" b="17079"/>
          <a:stretch/>
        </p:blipFill>
        <p:spPr bwMode="auto">
          <a:xfrm>
            <a:off x="1053852" y="1772816"/>
            <a:ext cx="2566853" cy="447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Espace réservé du contenu 3"/>
          <p:cNvPicPr>
            <a:picLocks/>
          </p:cNvPicPr>
          <p:nvPr>
            <p:custDataLst>
              <p:tags r:id="rId4"/>
            </p:custDataLst>
          </p:nvPr>
        </p:nvPicPr>
        <p:blipFill rotWithShape="1">
          <a:blip r:embed="rId11"/>
          <a:srcRect t="8642" r="75810" b="17077"/>
          <a:stretch/>
        </p:blipFill>
        <p:spPr bwMode="auto">
          <a:xfrm>
            <a:off x="4798268" y="1772816"/>
            <a:ext cx="2588105" cy="447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/>
          <p:cNvPicPr/>
          <p:nvPr>
            <p:custDataLst>
              <p:tags r:id="rId5"/>
            </p:custDataLst>
          </p:nvPr>
        </p:nvPicPr>
        <p:blipFill rotWithShape="1">
          <a:blip r:embed="rId12"/>
          <a:srcRect t="8642" r="75926" b="17490"/>
          <a:stretch/>
        </p:blipFill>
        <p:spPr bwMode="auto">
          <a:xfrm>
            <a:off x="8614692" y="1772816"/>
            <a:ext cx="2664296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7"/>
            <p:custDataLst>
              <p:tags r:id="rId8"/>
            </p:custDataLst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5563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081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013">
        <p:fade/>
      </p:transition>
    </mc:Choice>
    <mc:Fallback xmlns="">
      <p:transition spd="med" advTm="210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/>
          </p:cNvPicPr>
          <p:nvPr>
            <p:ph idx="1"/>
            <p:custDataLst>
              <p:tags r:id="rId2"/>
            </p:custDataLst>
          </p:nvPr>
        </p:nvPicPr>
        <p:blipFill rotWithShape="1">
          <a:blip r:embed="rId10"/>
          <a:srcRect t="8642" r="75810" b="16049"/>
          <a:stretch/>
        </p:blipFill>
        <p:spPr bwMode="auto">
          <a:xfrm>
            <a:off x="1053852" y="1052736"/>
            <a:ext cx="2952328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/>
          <p:cNvPicPr/>
          <p:nvPr>
            <p:custDataLst>
              <p:tags r:id="rId3"/>
            </p:custDataLst>
          </p:nvPr>
        </p:nvPicPr>
        <p:blipFill rotWithShape="1">
          <a:blip r:embed="rId11"/>
          <a:srcRect t="8642" r="76273" b="15021"/>
          <a:stretch/>
        </p:blipFill>
        <p:spPr bwMode="auto">
          <a:xfrm>
            <a:off x="4798268" y="1052736"/>
            <a:ext cx="2808312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/>
          <p:cNvPicPr/>
          <p:nvPr>
            <p:custDataLst>
              <p:tags r:id="rId4"/>
            </p:custDataLst>
          </p:nvPr>
        </p:nvPicPr>
        <p:blipFill rotWithShape="1">
          <a:blip r:embed="rId12"/>
          <a:srcRect t="8025" r="75810" b="15843"/>
          <a:stretch/>
        </p:blipFill>
        <p:spPr bwMode="auto">
          <a:xfrm>
            <a:off x="8614692" y="1052736"/>
            <a:ext cx="2592288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>
            <p:custDataLst>
              <p:tags r:id="rId5"/>
            </p:custDataLst>
          </p:nvPr>
        </p:nvSpPr>
        <p:spPr>
          <a:xfrm>
            <a:off x="765820" y="188640"/>
            <a:ext cx="3990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Les guides et leurs articles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7"/>
            <p:custDataLst>
              <p:tags r:id="rId8"/>
            </p:custDataLst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5563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979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836">
        <p:fade/>
      </p:transition>
    </mc:Choice>
    <mc:Fallback xmlns="">
      <p:transition spd="med" advTm="168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/>
          </p:cNvPicPr>
          <p:nvPr>
            <p:ph idx="1"/>
            <p:custDataLst>
              <p:tags r:id="rId2"/>
            </p:custDataLst>
          </p:nvPr>
        </p:nvPicPr>
        <p:blipFill rotWithShape="1">
          <a:blip r:embed="rId10"/>
          <a:srcRect t="8436" r="75810" b="17490"/>
          <a:stretch/>
        </p:blipFill>
        <p:spPr bwMode="auto">
          <a:xfrm>
            <a:off x="1053852" y="1268760"/>
            <a:ext cx="2736304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/>
          <p:cNvPicPr/>
          <p:nvPr>
            <p:custDataLst>
              <p:tags r:id="rId3"/>
            </p:custDataLst>
          </p:nvPr>
        </p:nvPicPr>
        <p:blipFill rotWithShape="1">
          <a:blip r:embed="rId11"/>
          <a:srcRect t="8231" r="75810" b="16050"/>
          <a:stretch/>
        </p:blipFill>
        <p:spPr bwMode="auto">
          <a:xfrm>
            <a:off x="4798268" y="1196752"/>
            <a:ext cx="2520280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/>
          <p:cNvPicPr/>
          <p:nvPr>
            <p:custDataLst>
              <p:tags r:id="rId4"/>
            </p:custDataLst>
          </p:nvPr>
        </p:nvPicPr>
        <p:blipFill rotWithShape="1">
          <a:blip r:embed="rId12"/>
          <a:srcRect l="-347" t="8025" r="76273" b="15843"/>
          <a:stretch/>
        </p:blipFill>
        <p:spPr bwMode="auto">
          <a:xfrm>
            <a:off x="8398668" y="1124744"/>
            <a:ext cx="2592288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>
            <p:custDataLst>
              <p:tags r:id="rId5"/>
            </p:custDataLst>
          </p:nvPr>
        </p:nvSpPr>
        <p:spPr>
          <a:xfrm>
            <a:off x="765820" y="188640"/>
            <a:ext cx="3990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Les guides et leurs articles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7"/>
            <p:custDataLst>
              <p:tags r:id="rId8"/>
            </p:custDataLst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5563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856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607">
        <p:fade/>
      </p:transition>
    </mc:Choice>
    <mc:Fallback xmlns="">
      <p:transition spd="med" advTm="176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  <p:custDataLst>
              <p:tags r:id="rId2"/>
            </p:custDataLst>
          </p:nvPr>
        </p:nvPicPr>
        <p:blipFill rotWithShape="1">
          <a:blip r:embed="rId9"/>
          <a:srcRect t="8436" r="76042" b="16667"/>
          <a:stretch/>
        </p:blipFill>
        <p:spPr bwMode="auto">
          <a:xfrm>
            <a:off x="2277988" y="1412776"/>
            <a:ext cx="2736304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>
            <p:custDataLst>
              <p:tags r:id="rId3"/>
            </p:custDataLst>
          </p:nvPr>
        </p:nvPicPr>
        <p:blipFill rotWithShape="1">
          <a:blip r:embed="rId10"/>
          <a:srcRect t="8230" r="76505" b="17901"/>
          <a:stretch/>
        </p:blipFill>
        <p:spPr bwMode="auto">
          <a:xfrm>
            <a:off x="6310436" y="1412776"/>
            <a:ext cx="2880320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>
            <p:custDataLst>
              <p:tags r:id="rId4"/>
            </p:custDataLst>
          </p:nvPr>
        </p:nvSpPr>
        <p:spPr>
          <a:xfrm>
            <a:off x="765820" y="188640"/>
            <a:ext cx="3990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Les guides et leurs articles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6"/>
            <p:custDataLst>
              <p:tags r:id="rId7"/>
            </p:custDataLst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5563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906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297">
        <p:fade/>
      </p:transition>
    </mc:Choice>
    <mc:Fallback xmlns="">
      <p:transition spd="med" advTm="142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.9|1.7|1.9|2.5|2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7|3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2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4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|2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Livres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22_TF02787940_TF02787940.potx" id="{F1CFDDCE-5F12-468A-A560-9C25D09E4DE9}" vid="{64708D2F-0B50-4C7B-BBA8-11F9A1AC41D2}"/>
    </a:ext>
  </a:extLst>
</a:theme>
</file>

<file path=ppt/theme/theme2.xml><?xml version="1.0" encoding="utf-8"?>
<a:theme xmlns:a="http://schemas.openxmlformats.org/drawingml/2006/main" name="Thèm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rayonnages de bibliothèque bleue (grand écran)</Template>
  <TotalTime>0</TotalTime>
  <Words>168</Words>
  <Application>Microsoft Office PowerPoint</Application>
  <PresentationFormat>Personnalisé</PresentationFormat>
  <Paragraphs>33</Paragraphs>
  <Slides>10</Slides>
  <Notes>2</Notes>
  <HiddenSlides>0</HiddenSlides>
  <MMClips>10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Century Gothic</vt:lpstr>
      <vt:lpstr>Livres 16:9</vt:lpstr>
      <vt:lpstr>Les guides d’Antidote 9 </vt:lpstr>
      <vt:lpstr>INTRODUCTION1</vt:lpstr>
      <vt:lpstr>Présentation PowerPoint</vt:lpstr>
      <vt:lpstr>Présentation PowerPoint</vt:lpstr>
      <vt:lpstr>Présentation PowerPoint</vt:lpstr>
      <vt:lpstr>Les guides et leurs articles</vt:lpstr>
      <vt:lpstr>Présentation PowerPoint</vt:lpstr>
      <vt:lpstr>Présentation PowerPoint</vt:lpstr>
      <vt:lpstr>Présentation PowerPoint</vt:lpstr>
      <vt:lpstr>Pour plus de détails, consultez Posologie. Guide d’utilisation d’Antidote 9 aux pages 105 à 109.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2017-02-21T20:56:25Z</dcterms:created>
  <dcterms:modified xsi:type="dcterms:W3CDTF">2025-04-10T15:47:21Z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